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35"/>
  </p:notesMasterIdLst>
  <p:handoutMasterIdLst>
    <p:handoutMasterId r:id="rId36"/>
  </p:handoutMasterIdLst>
  <p:sldIdLst>
    <p:sldId id="394" r:id="rId3"/>
    <p:sldId id="466" r:id="rId4"/>
    <p:sldId id="500" r:id="rId5"/>
    <p:sldId id="562" r:id="rId6"/>
    <p:sldId id="640" r:id="rId7"/>
    <p:sldId id="641" r:id="rId8"/>
    <p:sldId id="660" r:id="rId9"/>
    <p:sldId id="642" r:id="rId10"/>
    <p:sldId id="643" r:id="rId11"/>
    <p:sldId id="644" r:id="rId12"/>
    <p:sldId id="645" r:id="rId13"/>
    <p:sldId id="646" r:id="rId14"/>
    <p:sldId id="647" r:id="rId15"/>
    <p:sldId id="659" r:id="rId16"/>
    <p:sldId id="648" r:id="rId17"/>
    <p:sldId id="649" r:id="rId18"/>
    <p:sldId id="650" r:id="rId19"/>
    <p:sldId id="651" r:id="rId20"/>
    <p:sldId id="652" r:id="rId21"/>
    <p:sldId id="657" r:id="rId22"/>
    <p:sldId id="654" r:id="rId23"/>
    <p:sldId id="653" r:id="rId24"/>
    <p:sldId id="663" r:id="rId25"/>
    <p:sldId id="664" r:id="rId26"/>
    <p:sldId id="661" r:id="rId27"/>
    <p:sldId id="662" r:id="rId28"/>
    <p:sldId id="656" r:id="rId29"/>
    <p:sldId id="658" r:id="rId30"/>
    <p:sldId id="561" r:id="rId31"/>
    <p:sldId id="518" r:id="rId32"/>
    <p:sldId id="352" r:id="rId33"/>
    <p:sldId id="393" r:id="rId3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869BFB0-2A68-4789-A0A8-AA910657877A}">
          <p14:sldIdLst>
            <p14:sldId id="394"/>
            <p14:sldId id="466"/>
            <p14:sldId id="500"/>
          </p14:sldIdLst>
        </p14:section>
        <p14:section name="Advanced Thymeleaf" id="{C0C02304-EEAE-459C-93B0-65892C930305}">
          <p14:sldIdLst>
            <p14:sldId id="562"/>
          </p14:sldIdLst>
        </p14:section>
        <p14:section name="Spring Security" id="{A91B3897-F84D-4F73-B696-83F8751213FE}">
          <p14:sldIdLst>
            <p14:sldId id="640"/>
            <p14:sldId id="641"/>
            <p14:sldId id="660"/>
            <p14:sldId id="642"/>
            <p14:sldId id="643"/>
            <p14:sldId id="644"/>
            <p14:sldId id="645"/>
            <p14:sldId id="646"/>
            <p14:sldId id="647"/>
            <p14:sldId id="659"/>
            <p14:sldId id="648"/>
            <p14:sldId id="649"/>
            <p14:sldId id="650"/>
            <p14:sldId id="651"/>
            <p14:sldId id="652"/>
            <p14:sldId id="657"/>
            <p14:sldId id="654"/>
            <p14:sldId id="653"/>
            <p14:sldId id="663"/>
            <p14:sldId id="664"/>
          </p14:sldIdLst>
        </p14:section>
        <p14:section name="Thymeleaf Security" id="{BE109DFA-0A9A-4D2F-BCB3-94C01816B357}">
          <p14:sldIdLst>
            <p14:sldId id="661"/>
            <p14:sldId id="662"/>
            <p14:sldId id="656"/>
            <p14:sldId id="658"/>
          </p14:sldIdLst>
        </p14:section>
        <p14:section name="Conclusion" id="{CAD93B16-9430-4CD6-BD17-69844E1E5D8E}">
          <p14:sldIdLst>
            <p14:sldId id="561"/>
            <p14:sldId id="518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8DC9E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847" autoAdjust="0"/>
    <p:restoredTop sz="94595" autoAdjust="0"/>
  </p:normalViewPr>
  <p:slideViewPr>
    <p:cSldViewPr>
      <p:cViewPr varScale="1">
        <p:scale>
          <a:sx n="71" d="100"/>
          <a:sy n="71" d="100"/>
        </p:scale>
        <p:origin x="96" y="317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3/18/2017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3/18/2017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91138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554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003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3/18/2017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9968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3/18/2017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6Cc43DEeazI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://smartit.bg/" TargetMode="External"/><Relationship Id="rId13" Type="http://schemas.openxmlformats.org/officeDocument/2006/relationships/image" Target="../media/image31.png"/><Relationship Id="rId18" Type="http://schemas.openxmlformats.org/officeDocument/2006/relationships/hyperlink" Target="http://www.superhosting.bg/" TargetMode="External"/><Relationship Id="rId3" Type="http://schemas.openxmlformats.org/officeDocument/2006/relationships/hyperlink" Target="https://softuni.bg/courses/" TargetMode="External"/><Relationship Id="rId21" Type="http://schemas.openxmlformats.org/officeDocument/2006/relationships/image" Target="../media/image35.png"/><Relationship Id="rId7" Type="http://schemas.openxmlformats.org/officeDocument/2006/relationships/image" Target="../media/image28.png"/><Relationship Id="rId12" Type="http://schemas.openxmlformats.org/officeDocument/2006/relationships/hyperlink" Target="http://www.indeavr.com/" TargetMode="External"/><Relationship Id="rId17" Type="http://schemas.openxmlformats.org/officeDocument/2006/relationships/image" Target="../media/image33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://netpeak.bg/" TargetMode="External"/><Relationship Id="rId20" Type="http://schemas.openxmlformats.org/officeDocument/2006/relationships/hyperlink" Target="http://www.telenor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30.png"/><Relationship Id="rId5" Type="http://schemas.openxmlformats.org/officeDocument/2006/relationships/image" Target="../media/image27.png"/><Relationship Id="rId15" Type="http://schemas.openxmlformats.org/officeDocument/2006/relationships/image" Target="../media/image32.png"/><Relationship Id="rId10" Type="http://schemas.openxmlformats.org/officeDocument/2006/relationships/hyperlink" Target="http://www.softwaregroup-bg.com/" TargetMode="External"/><Relationship Id="rId19" Type="http://schemas.openxmlformats.org/officeDocument/2006/relationships/image" Target="../media/image34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29.png"/><Relationship Id="rId14" Type="http://schemas.openxmlformats.org/officeDocument/2006/relationships/hyperlink" Target="http://www.infragistics.com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39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011471" y="554127"/>
            <a:ext cx="8798264" cy="1171552"/>
          </a:xfrm>
        </p:spPr>
        <p:txBody>
          <a:bodyPr>
            <a:normAutofit/>
          </a:bodyPr>
          <a:lstStyle/>
          <a:p>
            <a:r>
              <a:rPr lang="en-US" dirty="0" smtClean="0"/>
              <a:t>Spring Security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48331" y="1812064"/>
            <a:ext cx="8125251" cy="778736"/>
          </a:xfrm>
        </p:spPr>
        <p:txBody>
          <a:bodyPr>
            <a:normAutofit/>
          </a:bodyPr>
          <a:lstStyle/>
          <a:p>
            <a:r>
              <a:rPr lang="en-US" b="1" dirty="0" smtClean="0"/>
              <a:t>Registration, Login, Thymeleaf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084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1779557">
            <a:off x="5489547" y="3621367"/>
            <a:ext cx="1268296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lnSpc>
                <a:spcPct val="85000"/>
              </a:lnSpc>
              <a:defRPr b="1" spc="5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defRPr>
            </a:lvl1pPr>
          </a:lstStyle>
          <a:p>
            <a:r>
              <a:rPr lang="en-US" dirty="0" smtClean="0"/>
              <a:t>Spring</a:t>
            </a:r>
            <a:br>
              <a:rPr lang="en-US" dirty="0" smtClean="0"/>
            </a:br>
            <a:r>
              <a:rPr lang="en-US" dirty="0" smtClean="0"/>
              <a:t>Security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6932" y="4965649"/>
            <a:ext cx="1398898" cy="140169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85454" y="2511351"/>
            <a:ext cx="2887942" cy="376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677679"/>
          </a:xfrm>
        </p:spPr>
        <p:txBody>
          <a:bodyPr/>
          <a:lstStyle/>
          <a:p>
            <a:r>
              <a:rPr lang="en-US" dirty="0" smtClean="0"/>
              <a:t>We need to implement </a:t>
            </a:r>
            <a:r>
              <a:rPr lang="en-US" dirty="0" err="1" smtClean="0"/>
              <a:t>UserDetails</a:t>
            </a:r>
            <a:r>
              <a:rPr lang="en-US" dirty="0" smtClean="0"/>
              <a:t> interface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Registration - User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71063" y="2590605"/>
            <a:ext cx="11806419" cy="39703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@Entity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User implements UserDetails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String username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String password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boolean isAccountNonExpired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boolean isAccountNonLocked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boolean isCredentialsNonExpired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boolean isEnabled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Role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authorities;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71063" y="20574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User.java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208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need to implement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GrantedAuthority</a:t>
            </a:r>
            <a:r>
              <a:rPr lang="en-US" dirty="0"/>
              <a:t> interface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Registration - Roles</a:t>
            </a:r>
            <a:endParaRPr lang="bg-BG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88815" y="2552372"/>
            <a:ext cx="11806419" cy="16435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Role implements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GrantedAuthority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String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authority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88815" y="2019167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Role.java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6399212" y="3165696"/>
            <a:ext cx="2667000" cy="551227"/>
          </a:xfrm>
          <a:prstGeom prst="wedgeRoundRectCallout">
            <a:avLst>
              <a:gd name="adj1" fmla="val -36343"/>
              <a:gd name="adj2" fmla="val -8131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Role Interface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5602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1058679"/>
          </a:xfrm>
        </p:spPr>
        <p:txBody>
          <a:bodyPr/>
          <a:lstStyle/>
          <a:p>
            <a:r>
              <a:rPr lang="en-US" dirty="0"/>
              <a:t>We need to implement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UserDetailsService</a:t>
            </a:r>
            <a:r>
              <a:rPr lang="en-US" dirty="0"/>
              <a:t> interface</a:t>
            </a:r>
            <a:endParaRPr lang="bg-BG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Registration - </a:t>
            </a:r>
            <a:r>
              <a:rPr lang="en-US" dirty="0" err="1" smtClean="0"/>
              <a:t>UserService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590605"/>
            <a:ext cx="11806419" cy="39703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@Service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UserServiceImpl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implements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UserDetailsService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@Autowired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BCryptPasswordEncoder bCryptPasswordEncoder;</a:t>
            </a:r>
            <a:b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@Override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register(RegisterModel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registerModel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      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bCryptPasswordEncoder.encode(password));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b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20574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UserServiceImpl.java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6704012" y="4282190"/>
            <a:ext cx="2895600" cy="551227"/>
          </a:xfrm>
          <a:prstGeom prst="wedgeRoundRectCallout">
            <a:avLst>
              <a:gd name="adj1" fmla="val -36343"/>
              <a:gd name="adj2" fmla="val -8131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Encrypt Password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456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830079"/>
          </a:xfrm>
        </p:spPr>
        <p:txBody>
          <a:bodyPr/>
          <a:lstStyle/>
          <a:p>
            <a:r>
              <a:rPr lang="en-US" dirty="0" smtClean="0"/>
              <a:t>We need to disable CSRF protection temporally 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Registration - Configuration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590605"/>
            <a:ext cx="11806419" cy="24013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@Override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protected void configure(HttpSecurity http) throws Exception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http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and()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csrf().disable();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20574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SecurityConfiguration.java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2741612" y="4931644"/>
            <a:ext cx="2895600" cy="551227"/>
          </a:xfrm>
          <a:prstGeom prst="wedgeRoundRectCallout">
            <a:avLst>
              <a:gd name="adj1" fmla="val -36343"/>
              <a:gd name="adj2" fmla="val -8131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Disable CSRF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4101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Mechanism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73" y="2590800"/>
            <a:ext cx="2412566" cy="19821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879" y="4870351"/>
            <a:ext cx="847624" cy="8476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12" y="4876800"/>
            <a:ext cx="842628" cy="8426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40" y="4837749"/>
            <a:ext cx="920730" cy="9207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85" y="2704664"/>
            <a:ext cx="2233742" cy="13383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212" y="2486144"/>
            <a:ext cx="1604442" cy="1922446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3254704" y="2854845"/>
            <a:ext cx="3128073" cy="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11954" y="2051025"/>
            <a:ext cx="1797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</a:t>
            </a:r>
            <a:r>
              <a:rPr lang="en-US" sz="2000" dirty="0"/>
              <a:t> </a:t>
            </a:r>
            <a:r>
              <a:rPr lang="en-US" sz="2800" dirty="0"/>
              <a:t>Client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310272" y="3580784"/>
            <a:ext cx="3128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localhost:8080</a:t>
            </a:r>
            <a:endParaRPr lang="en-US" sz="2000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3225408" y="3447367"/>
            <a:ext cx="3128072" cy="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404303" y="2924147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Session Cookie</a:t>
            </a:r>
            <a:endParaRPr lang="en-US" sz="2000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3254704" y="4146237"/>
            <a:ext cx="3128073" cy="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10272" y="2358695"/>
            <a:ext cx="3128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localhost:8080</a:t>
            </a:r>
            <a:endParaRPr lang="en-US" sz="2000" dirty="0"/>
          </a:p>
        </p:txBody>
      </p:sp>
      <p:sp>
        <p:nvSpPr>
          <p:cNvPr id="23" name="TextBox 22"/>
          <p:cNvSpPr txBox="1"/>
          <p:nvPr/>
        </p:nvSpPr>
        <p:spPr>
          <a:xfrm>
            <a:off x="3400406" y="4188474"/>
            <a:ext cx="2356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Session Cookie</a:t>
            </a:r>
            <a:endParaRPr lang="en-US" sz="2000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8440545" y="3009364"/>
            <a:ext cx="1595958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580295" y="1970040"/>
            <a:ext cx="13164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Create </a:t>
            </a:r>
            <a:br>
              <a:rPr lang="en-US" sz="2800" dirty="0" smtClean="0"/>
            </a:br>
            <a:r>
              <a:rPr lang="en-US" sz="2800" dirty="0" smtClean="0"/>
              <a:t>Session</a:t>
            </a:r>
            <a:endParaRPr lang="en-US" sz="20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8448309" y="4188474"/>
            <a:ext cx="1595958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598767" y="3192130"/>
            <a:ext cx="14639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Validate </a:t>
            </a:r>
            <a:br>
              <a:rPr lang="en-US" sz="2800" dirty="0" smtClean="0"/>
            </a:br>
            <a:r>
              <a:rPr lang="en-US" sz="2800" dirty="0" smtClean="0"/>
              <a:t>Session</a:t>
            </a:r>
            <a:endParaRPr lang="en-US" sz="2000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724" y="2499623"/>
            <a:ext cx="1950461" cy="195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004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20" grpId="0"/>
      <p:bldP spid="22" grpId="0"/>
      <p:bldP spid="23" grpId="0"/>
      <p:bldP spid="25" grpId="0"/>
      <p:bldP spid="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- Configuration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1981005"/>
            <a:ext cx="11806419" cy="16435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.and()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formLogin().loginPage("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/login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").permitAll()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usernameParameter("</a:t>
            </a:r>
            <a:r>
              <a:rPr lang="en-US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username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passwordParameter("</a:t>
            </a:r>
            <a:r>
              <a:rPr lang="en-US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password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4478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SecurityConfiguration.java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88815" y="4547605"/>
            <a:ext cx="11806419" cy="8679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&lt;input type="text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</a:t>
            </a:r>
            <a:r>
              <a:rPr lang="en-US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username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"/&gt;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&lt;input type="text"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b="1" noProof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password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"/&gt;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88815" y="40144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login.html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328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- </a:t>
            </a:r>
            <a:r>
              <a:rPr lang="en-US" dirty="0" err="1" smtClean="0"/>
              <a:t>UserService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133405"/>
            <a:ext cx="11806419" cy="39703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@Service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UserServiceImpl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implements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UserDetailsService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@Autowired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private BCryptPasswordEncoder bCryptPasswordEncoder;</a:t>
            </a:r>
            <a:b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@Override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UserDetails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loadUserByUsername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(String username) throws UsernameNotFoundException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  <a:b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6002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UserServiceImpl.java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8685388" y="3124200"/>
            <a:ext cx="2438224" cy="914400"/>
          </a:xfrm>
          <a:prstGeom prst="wedgeRoundRectCallout">
            <a:avLst>
              <a:gd name="adj1" fmla="val -36343"/>
              <a:gd name="adj2" fmla="val -8131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User Service Interface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0854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- Controller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1752405"/>
            <a:ext cx="11806419" cy="47459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@Controller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LoginController {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GetMapping("/login")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String getLoginPage(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@RequestParam(required = false)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String error, Model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model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if(error != null){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model.addAttribute("error", "Error");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}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return "login";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2192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LoginController.java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8837612" y="3515762"/>
            <a:ext cx="2438224" cy="609600"/>
          </a:xfrm>
          <a:prstGeom prst="wedgeRoundRectCallout">
            <a:avLst>
              <a:gd name="adj1" fmla="val -36343"/>
              <a:gd name="adj2" fmla="val -8131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Error Handling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2472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Logout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3200205"/>
            <a:ext cx="11806419" cy="8679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and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                     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logout().logoutSuccessUrl("/login?logout").permitAll()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26670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SecurityConfiguration.java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6170612" y="4267200"/>
            <a:ext cx="2438224" cy="1347170"/>
          </a:xfrm>
          <a:prstGeom prst="wedgeRoundRectCallout">
            <a:avLst>
              <a:gd name="adj1" fmla="val -34070"/>
              <a:gd name="adj2" fmla="val -7103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Logout. No Controller is required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6781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Remember Me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1981005"/>
            <a:ext cx="11806419" cy="24013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.and()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rememberMe()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rememberMeParameter("</a:t>
            </a:r>
            <a:r>
              <a:rPr lang="en-US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remember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key("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remember Me Encryption Key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rememberMeCookieName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rememberMeCookieName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tokenValiditySeconds(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10000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4478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SecurityConfiguration.java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98772" y="5334000"/>
            <a:ext cx="11806419" cy="46237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&lt;input name="</a:t>
            </a:r>
            <a:r>
              <a:rPr lang="en-US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remember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type="checkbox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/&gt;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98772" y="4800795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login.html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635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Spring Security</a:t>
            </a:r>
          </a:p>
          <a:p>
            <a:pPr marL="750834" lvl="1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Configuration</a:t>
            </a:r>
          </a:p>
          <a:p>
            <a:pPr marL="750834" lvl="1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Registration</a:t>
            </a:r>
          </a:p>
          <a:p>
            <a:pPr marL="750834" lvl="1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Login</a:t>
            </a:r>
          </a:p>
          <a:p>
            <a:pPr marL="750834" lvl="1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Remember Me</a:t>
            </a:r>
          </a:p>
          <a:p>
            <a:pPr marL="750834" lvl="1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CSFR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Thymeleaf </a:t>
            </a:r>
            <a:r>
              <a:rPr lang="en-US" dirty="0"/>
              <a:t>Security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90409" y="4191000"/>
            <a:ext cx="2272230" cy="227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3212" y="1486376"/>
            <a:ext cx="3574938" cy="460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9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441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753879"/>
          </a:xfrm>
        </p:spPr>
        <p:txBody>
          <a:bodyPr/>
          <a:lstStyle/>
          <a:p>
            <a:r>
              <a:rPr lang="en-US" dirty="0" smtClean="0"/>
              <a:t>This is the currently logged user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Principal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03391" y="2590605"/>
            <a:ext cx="11806419" cy="20135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GetMapping("/user")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getUser(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Principal principal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System.out.println(principal.getName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"user";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03391" y="20574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UserController.java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5637212" y="4114800"/>
            <a:ext cx="2667000" cy="1022575"/>
          </a:xfrm>
          <a:prstGeom prst="wedgeRoundRectCallout">
            <a:avLst>
              <a:gd name="adj1" fmla="val -34070"/>
              <a:gd name="adj2" fmla="val -7103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Print Logged-In username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64423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1058679"/>
          </a:xfrm>
        </p:spPr>
        <p:txBody>
          <a:bodyPr/>
          <a:lstStyle/>
          <a:p>
            <a:r>
              <a:rPr lang="en-US" dirty="0" smtClean="0"/>
              <a:t>Grant Access to specific methods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Pre/Post Authorize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10863" y="2528503"/>
            <a:ext cx="11806419" cy="16435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@EnableGlobalMethodSecurity(prePostEnabled = true)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SecurityConfiguration extends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WebSecurityConfigurerAdapter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b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10863" y="1995298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SecurityConfiguration.java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10863" y="4961470"/>
            <a:ext cx="11806419" cy="16435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interface UserService extends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UserDetailsService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@PreAuthorize("hasRole('ADMIN')")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void delete();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10863" y="4428265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UserService.java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7542212" y="3143563"/>
            <a:ext cx="2438224" cy="1347170"/>
          </a:xfrm>
          <a:prstGeom prst="wedgeRoundRectCallout">
            <a:avLst>
              <a:gd name="adj1" fmla="val -34070"/>
              <a:gd name="adj2" fmla="val -7103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Enables </a:t>
            </a:r>
            <a:r>
              <a:rPr lang="en-US" sz="2800" dirty="0" err="1" smtClean="0">
                <a:solidFill>
                  <a:srgbClr val="FFFFFF"/>
                </a:solidFill>
                <a:latin typeface="+mn-lt"/>
              </a:rPr>
              <a:t>PreAuthorize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7004915" y="5494675"/>
            <a:ext cx="2757600" cy="1082679"/>
          </a:xfrm>
          <a:prstGeom prst="wedgeRoundRectCallout">
            <a:avLst>
              <a:gd name="adj1" fmla="val -63996"/>
              <a:gd name="adj2" fmla="val -2921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Requires Admin Role to execute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63019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Access Handling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1752405"/>
            <a:ext cx="11806419" cy="8679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and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               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exceptionHandling().accessDeniedPage("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/unauthorized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2192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SecurityConfiguration.java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88815" y="3872101"/>
            <a:ext cx="11806419" cy="20313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GetMapping("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/unauthorized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ResponseBody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unauthorized(){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access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88815" y="3338896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AcessController.java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090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5" name="6Cc43DEeazI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293812" y="1151121"/>
            <a:ext cx="9479075" cy="533198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CSRF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80625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CSFR Protection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1600005"/>
            <a:ext cx="11806419" cy="358251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.csrf()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csrfTokenRepository(csrfTokenRepository())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CsrfTokenRepository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csrfTokenRepository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HttpSessionCsrfTokenRepository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repository = new HttpSessionCsrfTokenRepository();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repository.setSessionAttributeName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("_csrf");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repository;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0668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AcessController.java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204260" y="5800998"/>
            <a:ext cx="11806419" cy="8501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&lt;input type="hidden" th:name="${_csrf.parameterName}" th:value="${_csrf.token}" /&gt;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88815" y="5267793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form.html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928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1410" y="1327620"/>
            <a:ext cx="9577597" cy="111078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What is </a:t>
            </a:r>
            <a:r>
              <a:rPr lang="en-US" sz="6000" dirty="0" smtClean="0"/>
              <a:t>Thymeleaf </a:t>
            </a:r>
            <a:r>
              <a:rPr lang="en-US" sz="6000" dirty="0" smtClean="0"/>
              <a:t>Security</a:t>
            </a:r>
            <a:endParaRPr lang="en-US" sz="6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0412" y="2389724"/>
            <a:ext cx="3324370" cy="433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50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Functionality to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display</a:t>
            </a:r>
            <a:r>
              <a:rPr lang="en-US" dirty="0" smtClean="0"/>
              <a:t> data based on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authentication</a:t>
            </a:r>
            <a:r>
              <a:rPr lang="en-US" dirty="0" smtClean="0"/>
              <a:t> rules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Thymeleaf Security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667000"/>
            <a:ext cx="11806419" cy="16435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dependency&gt;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groupId&gt;org.thymeleaf.extras&lt;/groupId&gt;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artifactId&gt;thymeleaf-extras-springsecurity4&lt;/artifactId&gt;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dependency&gt;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2133795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pom.xml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714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Principal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27012" y="1828605"/>
            <a:ext cx="11806419" cy="43581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 lang="en"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xmlns:th="http://www.thymeleaf.org"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xmlns:sec="http://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www.thymeleaf.org/extras/spring-security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sec:authentication="name"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The value of the "name" property of the authentication object should appear here.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27012" y="12954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pom.xml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5484812" y="4876800"/>
            <a:ext cx="2757600" cy="1082679"/>
          </a:xfrm>
          <a:prstGeom prst="wedgeRoundRectCallout">
            <a:avLst>
              <a:gd name="adj1" fmla="val -32787"/>
              <a:gd name="adj2" fmla="val -6895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Show the username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95084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27012" y="1828605"/>
            <a:ext cx="11806419" cy="39703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 lang="en"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xmlns:th="http://www.thymeleaf.org"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xmlns:sec="http://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www.thymeleaf.org/extras/spring-security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sec:authorize="hasRole('ADMIN')"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 content is only shown to administrators.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27012" y="12954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pom.xml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5484812" y="4876800"/>
            <a:ext cx="2757600" cy="1082679"/>
          </a:xfrm>
          <a:prstGeom prst="wedgeRoundRectCallout">
            <a:avLst>
              <a:gd name="adj1" fmla="val -32787"/>
              <a:gd name="adj2" fmla="val -6895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Show if you are admin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19754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Spring Security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– </a:t>
            </a:r>
            <a:r>
              <a:rPr lang="en-US" sz="3200" dirty="0"/>
              <a:t>framework that focuses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on </a:t>
            </a:r>
            <a:r>
              <a:rPr lang="en-US" sz="3200" dirty="0"/>
              <a:t>providing both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authentication</a:t>
            </a:r>
            <a:r>
              <a:rPr lang="en-US" sz="3200" dirty="0"/>
              <a:t>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and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authorization</a:t>
            </a:r>
            <a:endParaRPr lang="en-US" sz="3200" dirty="0" smtClean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Thymeleaf Security– </a:t>
            </a:r>
            <a:r>
              <a:rPr lang="en-US" sz="3200" dirty="0" smtClean="0"/>
              <a:t>functionality </a:t>
            </a:r>
            <a:r>
              <a:rPr lang="en-US" sz="3200" dirty="0"/>
              <a:t>to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display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data </a:t>
            </a:r>
            <a:r>
              <a:rPr lang="en-US" sz="3200" dirty="0"/>
              <a:t>based on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authentication</a:t>
            </a:r>
            <a:r>
              <a:rPr lang="en-US" sz="3200" dirty="0"/>
              <a:t> </a:t>
            </a:r>
            <a:r>
              <a:rPr lang="en-US" sz="3200" dirty="0" smtClean="0"/>
              <a:t>rules</a:t>
            </a:r>
            <a:endParaRPr lang="bg-BG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118" y="1676400"/>
            <a:ext cx="3091494" cy="229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806" y="4419600"/>
            <a:ext cx="3152805" cy="17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40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noProof="1" smtClean="0"/>
              <a:t>#JavaWeb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Web Development Basics – Course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09376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5840" y="1255208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75612" y="1276030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596235" y="1280062"/>
            <a:ext cx="1752140" cy="779159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35105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1410" y="1327620"/>
            <a:ext cx="9577597" cy="111078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What is Spring Security</a:t>
            </a:r>
            <a:endParaRPr lang="en-US" sz="6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0412" y="2389724"/>
            <a:ext cx="3324370" cy="433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537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1211079"/>
          </a:xfrm>
        </p:spPr>
        <p:txBody>
          <a:bodyPr/>
          <a:lstStyle/>
          <a:p>
            <a:r>
              <a:rPr lang="en-US" dirty="0"/>
              <a:t>framework that focuses on providing both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authentication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authorization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Security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612" y="2601187"/>
            <a:ext cx="2790026" cy="27900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97059" y="5636291"/>
            <a:ext cx="2355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Authentication</a:t>
            </a:r>
            <a:endParaRPr lang="bg-BG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71197">
            <a:off x="6890858" y="2456866"/>
            <a:ext cx="3048183" cy="30847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329396" y="5636291"/>
            <a:ext cx="2171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Authorization</a:t>
            </a:r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343645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Security Mechanism</a:t>
            </a:r>
            <a:endParaRPr lang="bg-BG" dirty="0"/>
          </a:p>
        </p:txBody>
      </p:sp>
      <p:sp>
        <p:nvSpPr>
          <p:cNvPr id="5" name="TextBox 4"/>
          <p:cNvSpPr txBox="1"/>
          <p:nvPr/>
        </p:nvSpPr>
        <p:spPr>
          <a:xfrm>
            <a:off x="4777427" y="2155631"/>
            <a:ext cx="1410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Intercept</a:t>
            </a:r>
          </a:p>
          <a:p>
            <a:r>
              <a:rPr lang="en-US" sz="2000" dirty="0" smtClean="0"/>
              <a:t>Request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52" y="3332962"/>
            <a:ext cx="1495920" cy="12290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193" y="4711479"/>
            <a:ext cx="525572" cy="5255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357" y="4719566"/>
            <a:ext cx="522474" cy="5224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61" y="4668631"/>
            <a:ext cx="570902" cy="57090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92" y="3376706"/>
            <a:ext cx="1385039" cy="8298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571" y="3332962"/>
            <a:ext cx="994840" cy="11920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581413" y="2868874"/>
            <a:ext cx="14286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GET</a:t>
            </a:r>
            <a:br>
              <a:rPr lang="en-US" sz="2000" dirty="0" smtClean="0"/>
            </a:br>
            <a:r>
              <a:rPr lang="en-US" sz="2000" dirty="0" smtClean="0"/>
              <a:t>username password</a:t>
            </a:r>
            <a:endParaRPr lang="en-US" sz="28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372" y="3332962"/>
            <a:ext cx="994840" cy="119202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8722" y="3306618"/>
            <a:ext cx="1255357" cy="1255357"/>
          </a:xfrm>
          <a:prstGeom prst="rect">
            <a:avLst/>
          </a:prstGeom>
        </p:spPr>
      </p:pic>
      <p:sp>
        <p:nvSpPr>
          <p:cNvPr id="19" name="Can 18"/>
          <p:cNvSpPr/>
          <p:nvPr/>
        </p:nvSpPr>
        <p:spPr>
          <a:xfrm>
            <a:off x="5244525" y="5666020"/>
            <a:ext cx="2209800" cy="838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Database</a:t>
            </a:r>
            <a:endParaRPr lang="bg-BG" sz="2800" dirty="0"/>
          </a:p>
        </p:txBody>
      </p:sp>
      <p:sp>
        <p:nvSpPr>
          <p:cNvPr id="20" name="AutoShape 25"/>
          <p:cNvSpPr>
            <a:spLocks noChangeArrowheads="1"/>
          </p:cNvSpPr>
          <p:nvPr/>
        </p:nvSpPr>
        <p:spPr bwMode="auto">
          <a:xfrm>
            <a:off x="3808412" y="1225531"/>
            <a:ext cx="1826309" cy="683212"/>
          </a:xfrm>
          <a:prstGeom prst="wedgeRoundRectCallout">
            <a:avLst>
              <a:gd name="adj1" fmla="val 32745"/>
              <a:gd name="adj2" fmla="val 4939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000" dirty="0" smtClean="0">
                <a:solidFill>
                  <a:srgbClr val="FFFFFF"/>
                </a:solidFill>
                <a:latin typeface="+mn-lt"/>
              </a:rPr>
              <a:t>Authentication Manager</a:t>
            </a:r>
            <a:endParaRPr lang="bg-BG" sz="20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21" name="AutoShape 25"/>
          <p:cNvSpPr>
            <a:spLocks noChangeArrowheads="1"/>
          </p:cNvSpPr>
          <p:nvPr/>
        </p:nvSpPr>
        <p:spPr bwMode="auto">
          <a:xfrm>
            <a:off x="6704012" y="1219200"/>
            <a:ext cx="1905000" cy="683212"/>
          </a:xfrm>
          <a:prstGeom prst="wedgeRoundRectCallout">
            <a:avLst>
              <a:gd name="adj1" fmla="val 32745"/>
              <a:gd name="adj2" fmla="val 4939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000" dirty="0" smtClean="0">
                <a:solidFill>
                  <a:srgbClr val="FFFFFF"/>
                </a:solidFill>
                <a:latin typeface="+mn-lt"/>
              </a:rPr>
              <a:t>Access Decision Manager</a:t>
            </a:r>
            <a:endParaRPr lang="bg-BG" sz="2000" dirty="0">
              <a:solidFill>
                <a:srgbClr val="FFFFFF"/>
              </a:solidFill>
              <a:latin typeface="+mn-lt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2384422" y="3914043"/>
            <a:ext cx="1743660" cy="177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719097" y="4640955"/>
            <a:ext cx="517032" cy="78922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732212" y="4719566"/>
            <a:ext cx="14286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Validate</a:t>
            </a:r>
          </a:p>
          <a:p>
            <a:r>
              <a:rPr lang="en-US" sz="2000" dirty="0" smtClean="0"/>
              <a:t>username</a:t>
            </a:r>
            <a:br>
              <a:rPr lang="en-US" sz="2000" dirty="0" smtClean="0"/>
            </a:br>
            <a:r>
              <a:rPr lang="en-US" sz="2000" dirty="0" smtClean="0"/>
              <a:t>password</a:t>
            </a:r>
            <a:endParaRPr lang="en-US" sz="2800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5590241" y="3901797"/>
            <a:ext cx="1409317" cy="1224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526457" y="3176651"/>
            <a:ext cx="14286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Valid</a:t>
            </a:r>
            <a:br>
              <a:rPr lang="en-US" sz="2000" dirty="0" smtClean="0"/>
            </a:br>
            <a:r>
              <a:rPr lang="en-US" sz="2000" dirty="0" smtClean="0"/>
              <a:t>Credentials</a:t>
            </a:r>
            <a:endParaRPr lang="en-US" sz="2800" dirty="0"/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7137843" y="4668631"/>
            <a:ext cx="316482" cy="76154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529428" y="4743867"/>
            <a:ext cx="14286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Validate</a:t>
            </a:r>
            <a:br>
              <a:rPr lang="en-US" sz="2000" dirty="0" smtClean="0"/>
            </a:br>
            <a:r>
              <a:rPr lang="en-US" sz="2000" dirty="0" smtClean="0"/>
              <a:t>Roles</a:t>
            </a:r>
            <a:endParaRPr lang="en-US" sz="2800" dirty="0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8510776" y="3913866"/>
            <a:ext cx="1743660" cy="177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8471501" y="3176651"/>
            <a:ext cx="1645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Valid</a:t>
            </a:r>
            <a:br>
              <a:rPr lang="en-US" sz="2000" dirty="0" smtClean="0"/>
            </a:br>
            <a:r>
              <a:rPr lang="en-US" sz="2000" dirty="0" smtClean="0"/>
              <a:t>Authorization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10434118" y="2725636"/>
            <a:ext cx="1267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Secured Resources</a:t>
            </a:r>
            <a:endParaRPr lang="en-US" sz="2000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700444" y="2129431"/>
            <a:ext cx="18653" cy="101531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7656512" y="2110938"/>
            <a:ext cx="18653" cy="101531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776235" y="2910980"/>
            <a:ext cx="14103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Web Client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714842" y="2161707"/>
            <a:ext cx="1410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Intercept</a:t>
            </a:r>
          </a:p>
          <a:p>
            <a:r>
              <a:rPr lang="en-US" sz="2000" dirty="0" smtClean="0"/>
              <a:t>Request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2889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19" grpId="0" animBg="1"/>
      <p:bldP spid="20" grpId="0" animBg="1"/>
      <p:bldP spid="21" grpId="0" animBg="1"/>
      <p:bldP spid="26" grpId="0"/>
      <p:bldP spid="29" grpId="0"/>
      <p:bldP spid="33" grpId="0"/>
      <p:bldP spid="35" grpId="0"/>
      <p:bldP spid="36" grpId="0"/>
      <p:bldP spid="40" grpId="0"/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Security Maven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514405"/>
            <a:ext cx="11806419" cy="16435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&lt;dependency&gt;</a:t>
            </a:r>
          </a:p>
          <a:p>
            <a:pPr lvl="1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groupId&gt;org.springframework.boot&lt;/groupId&gt;</a:t>
            </a:r>
          </a:p>
          <a:p>
            <a:pPr lvl="1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artifactId&gt;spring-boot-starter-security&lt;/artifactId&gt;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dependency&gt;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9812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pom.xml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4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753879"/>
          </a:xfrm>
        </p:spPr>
        <p:txBody>
          <a:bodyPr/>
          <a:lstStyle/>
          <a:p>
            <a:r>
              <a:rPr lang="en-US" dirty="0"/>
              <a:t>Extend </a:t>
            </a:r>
            <a:r>
              <a:rPr lang="en-US" dirty="0" err="1"/>
              <a:t>WebSecurityConfigurerAdapter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Security Configuration (1)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3124005"/>
            <a:ext cx="11806419" cy="24191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@Configuration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@EnableWebSecurity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SecurityConfiguration extends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WebSecurityConfigurerAdapter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//Configuration goes here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25908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SecurityConfiguration.java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3503612" y="3258578"/>
            <a:ext cx="2667000" cy="551227"/>
          </a:xfrm>
          <a:prstGeom prst="wedgeRoundRectCallout">
            <a:avLst>
              <a:gd name="adj1" fmla="val -64741"/>
              <a:gd name="adj2" fmla="val -424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Enable Security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27368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753879"/>
          </a:xfrm>
        </p:spPr>
        <p:txBody>
          <a:bodyPr/>
          <a:lstStyle/>
          <a:p>
            <a:r>
              <a:rPr lang="en-US" dirty="0" smtClean="0"/>
              <a:t>Override configure(</a:t>
            </a:r>
            <a:r>
              <a:rPr lang="en-US" dirty="0" err="1" smtClean="0"/>
              <a:t>HttpSecurity</a:t>
            </a:r>
            <a:r>
              <a:rPr lang="en-US" dirty="0" smtClean="0"/>
              <a:t> http)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Security Configuration (2)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3124005"/>
            <a:ext cx="11806419" cy="280692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@Override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protected void configure(HttpSecurity http) throws Exception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authorizeRequests()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antMatchers(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"/", "/register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permitAll()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.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anyRequest().authenticated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2590800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SecurityConfiguration.java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4758524" y="4069803"/>
            <a:ext cx="3088488" cy="551227"/>
          </a:xfrm>
          <a:prstGeom prst="wedgeRoundRectCallout">
            <a:avLst>
              <a:gd name="adj1" fmla="val -64741"/>
              <a:gd name="adj2" fmla="val -424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Authorize Requests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8411427" y="4563684"/>
            <a:ext cx="3088488" cy="551227"/>
          </a:xfrm>
          <a:prstGeom prst="wedgeRoundRectCallout">
            <a:avLst>
              <a:gd name="adj1" fmla="val -59857"/>
              <a:gd name="adj2" fmla="val -82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Permit Routes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6302768" y="5247305"/>
            <a:ext cx="3733800" cy="551227"/>
          </a:xfrm>
          <a:prstGeom prst="wedgeRoundRectCallout">
            <a:avLst>
              <a:gd name="adj1" fmla="val -59552"/>
              <a:gd name="adj2" fmla="val -2647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  <a:latin typeface="+mn-lt"/>
              </a:rPr>
              <a:t>Require Authentication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96630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8513</TotalTime>
  <Words>978</Words>
  <Application>Microsoft Office PowerPoint</Application>
  <PresentationFormat>Custom</PresentationFormat>
  <Paragraphs>293</Paragraphs>
  <Slides>32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Consolas</vt:lpstr>
      <vt:lpstr>Wingdings</vt:lpstr>
      <vt:lpstr>Wingdings 2</vt:lpstr>
      <vt:lpstr>SoftUni 16x9</vt:lpstr>
      <vt:lpstr>Spring Security</vt:lpstr>
      <vt:lpstr>Table of Contents</vt:lpstr>
      <vt:lpstr>Have a Question?</vt:lpstr>
      <vt:lpstr>What is Spring Security</vt:lpstr>
      <vt:lpstr>Spring Security</vt:lpstr>
      <vt:lpstr>Spring Security Mechanism</vt:lpstr>
      <vt:lpstr>Spring Security Maven</vt:lpstr>
      <vt:lpstr>Spring Security Configuration (1)</vt:lpstr>
      <vt:lpstr>Spring Security Configuration (2)</vt:lpstr>
      <vt:lpstr>Registration - User</vt:lpstr>
      <vt:lpstr>Registration - Roles</vt:lpstr>
      <vt:lpstr>Registration - UserService</vt:lpstr>
      <vt:lpstr>Registration - Configuration</vt:lpstr>
      <vt:lpstr>Login Mechanism</vt:lpstr>
      <vt:lpstr>Login - Configuration</vt:lpstr>
      <vt:lpstr>Login - UserService</vt:lpstr>
      <vt:lpstr>Login - Controller</vt:lpstr>
      <vt:lpstr>Logout</vt:lpstr>
      <vt:lpstr>Remember Me</vt:lpstr>
      <vt:lpstr>Principal</vt:lpstr>
      <vt:lpstr>Pre/Post Authorize</vt:lpstr>
      <vt:lpstr>No Access Handling</vt:lpstr>
      <vt:lpstr>CSRF</vt:lpstr>
      <vt:lpstr>Spring CSFR Protection</vt:lpstr>
      <vt:lpstr>What is Thymeleaf Security</vt:lpstr>
      <vt:lpstr>Thymeleaf Security</vt:lpstr>
      <vt:lpstr>Principal</vt:lpstr>
      <vt:lpstr>Roles</vt:lpstr>
      <vt:lpstr>Summary</vt:lpstr>
      <vt:lpstr>Web Development Basics – Course Overview</vt:lpstr>
      <vt:lpstr>License</vt:lpstr>
      <vt:lpstr>Free Trainings @ Software University</vt:lpstr>
    </vt:vector>
  </TitlesOfParts>
  <Manager>Svetlin Nakov</Manager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Java-Frameworks-Spring</dc:title>
  <dc:subject>Thymeleaf Engine</dc:subject>
  <dc:creator>Software University Foundation</dc:creator>
  <cp:keywords>Thymeleaf Engine</cp:keywords>
  <dc:description>https://softuni.bg/courses/java-mvc-frameworks-spring</dc:description>
  <cp:lastModifiedBy>Teodor Dimitrov</cp:lastModifiedBy>
  <cp:revision>217</cp:revision>
  <dcterms:created xsi:type="dcterms:W3CDTF">2014-01-02T17:00:34Z</dcterms:created>
  <dcterms:modified xsi:type="dcterms:W3CDTF">2017-03-18T11:50:32Z</dcterms:modified>
  <cp:category>Thymeleaf Engine</cp:category>
  <dc:language>English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